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559" r:id="rId3"/>
    <p:sldId id="550" r:id="rId4"/>
    <p:sldId id="566" r:id="rId5"/>
    <p:sldId id="585" r:id="rId6"/>
    <p:sldId id="488" r:id="rId7"/>
    <p:sldId id="561" r:id="rId8"/>
    <p:sldId id="586" r:id="rId9"/>
    <p:sldId id="587" r:id="rId10"/>
    <p:sldId id="588" r:id="rId11"/>
    <p:sldId id="589" r:id="rId12"/>
    <p:sldId id="591" r:id="rId13"/>
    <p:sldId id="590" r:id="rId14"/>
    <p:sldId id="592" r:id="rId15"/>
    <p:sldId id="594" r:id="rId16"/>
    <p:sldId id="593" r:id="rId17"/>
    <p:sldId id="595" r:id="rId18"/>
    <p:sldId id="596" r:id="rId19"/>
    <p:sldId id="597" r:id="rId20"/>
    <p:sldId id="59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263" autoAdjust="0"/>
  </p:normalViewPr>
  <p:slideViewPr>
    <p:cSldViewPr>
      <p:cViewPr varScale="1">
        <p:scale>
          <a:sx n="72" d="100"/>
          <a:sy n="72" d="100"/>
        </p:scale>
        <p:origin x="1762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025BB-35D5-419D-8ED2-E5EDB67F143A}" type="datetimeFigureOut">
              <a:rPr lang="en-US" smtClean="0"/>
              <a:pPr/>
              <a:t>10/6/2020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CB54F-71BB-491D-A98F-DF04FDAAD7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30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570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13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55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73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66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02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642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583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76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CB54F-71BB-491D-A98F-DF04FDAAD72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4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 cstate="print">
            <a:lum bright="78000" contrast="-90000"/>
          </a:blip>
          <a:srcRect t="769" r="1169" b="769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Alcím mintájának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gyéni elrendez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620000" cy="685800"/>
          </a:xfrm>
        </p:spPr>
        <p:txBody>
          <a:bodyPr/>
          <a:lstStyle>
            <a:lvl1pPr>
              <a:defRPr b="1">
                <a:latin typeface="Courier New" pitchFamily="49" charset="0"/>
                <a:cs typeface="Courier New" pitchFamily="49" charset="0"/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9" name="Szöveg helye 8"/>
          <p:cNvSpPr>
            <a:spLocks noGrp="1"/>
          </p:cNvSpPr>
          <p:nvPr>
            <p:ph type="body" sz="quarter" idx="13"/>
          </p:nvPr>
        </p:nvSpPr>
        <p:spPr>
          <a:xfrm>
            <a:off x="152400" y="914400"/>
            <a:ext cx="8839200" cy="5791200"/>
          </a:xfrm>
          <a:solidFill>
            <a:schemeClr val="accent3">
              <a:lumMod val="40000"/>
              <a:lumOff val="60000"/>
            </a:schemeClr>
          </a:solidFill>
        </p:spPr>
        <p:txBody>
          <a:bodyPr/>
          <a:lstStyle>
            <a:lvl1pPr>
              <a:buNone/>
              <a:defRPr b="1">
                <a:latin typeface="Courier New" pitchFamily="49" charset="0"/>
                <a:cs typeface="Courier New" pitchFamily="49" charset="0"/>
              </a:defRPr>
            </a:lvl1pPr>
            <a:lvl2pPr>
              <a:buNone/>
              <a:defRPr b="1">
                <a:latin typeface="Courier New" pitchFamily="49" charset="0"/>
                <a:cs typeface="Courier New" pitchFamily="49" charset="0"/>
              </a:defRPr>
            </a:lvl2pPr>
            <a:lvl3pPr>
              <a:buNone/>
              <a:defRPr b="1">
                <a:latin typeface="Courier New" pitchFamily="49" charset="0"/>
                <a:cs typeface="Courier New" pitchFamily="49" charset="0"/>
              </a:defRPr>
            </a:lvl3pPr>
            <a:lvl4pPr>
              <a:buNone/>
              <a:defRPr b="1">
                <a:latin typeface="Courier New" pitchFamily="49" charset="0"/>
                <a:cs typeface="Courier New" pitchFamily="49" charset="0"/>
              </a:defRPr>
            </a:lvl4pPr>
            <a:lvl5pPr>
              <a:buNone/>
              <a:defRPr b="1">
                <a:latin typeface="Courier New" pitchFamily="49" charset="0"/>
                <a:cs typeface="Courier New" pitchFamily="49" charset="0"/>
              </a:defRPr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2"/>
          <p:cNvPicPr>
            <a:picLocks noChangeAspect="1" noChangeArrowheads="1"/>
          </p:cNvPicPr>
          <p:nvPr userDrawn="1"/>
        </p:nvPicPr>
        <p:blipFill>
          <a:blip r:embed="rId7" cstate="print">
            <a:lum bright="66000" contrast="-78000"/>
          </a:blip>
          <a:srcRect t="13077" r="1169" b="2307"/>
          <a:stretch>
            <a:fillRect/>
          </a:stretch>
        </p:blipFill>
        <p:spPr bwMode="auto">
          <a:xfrm>
            <a:off x="0" y="990600"/>
            <a:ext cx="91440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AEA1A-6276-4434-840E-9C81C04BC3C1}" type="datetimeFigureOut">
              <a:rPr lang="en-US" smtClean="0"/>
              <a:pPr/>
              <a:t>10/6/2020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BCBAB-4B39-4074-885F-AD49ACE3F7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ln>
            <a:solidFill>
              <a:schemeClr val="tx1"/>
            </a:solidFill>
          </a:ln>
          <a:solidFill>
            <a:srgbClr val="FF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GraphGame</a:t>
            </a:r>
            <a:br>
              <a:rPr lang="hu-HU" dirty="0"/>
            </a:br>
            <a:r>
              <a:rPr lang="hu-HU" dirty="0"/>
              <a:t>gg</a:t>
            </a:r>
            <a:r>
              <a:rPr lang="en-US" dirty="0" smtClean="0"/>
              <a:t>l006-Shading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environment map, diff</a:t>
            </a:r>
            <a:r>
              <a:rPr lang="hu-HU" dirty="0" smtClean="0"/>
              <a:t>úz, spekuláris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Szécsi</a:t>
            </a:r>
            <a:r>
              <a:rPr lang="en-US" dirty="0"/>
              <a:t> </a:t>
            </a:r>
            <a:r>
              <a:rPr lang="en-US" dirty="0" err="1"/>
              <a:t>Lászl</a:t>
            </a:r>
            <a:r>
              <a:rPr lang="hu-HU" dirty="0"/>
              <a:t>ó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="" xmlns:a16="http://schemas.microsoft.com/office/drawing/2014/main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plusz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kamerainfo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CBben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normálvektor transzformálása VSben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26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PerFrameCb-be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/>
              <a:t>HLSL </a:t>
            </a:r>
            <a:r>
              <a:rPr lang="hu-HU" dirty="0" smtClean="0"/>
              <a:t>és </a:t>
            </a:r>
            <a:r>
              <a:rPr lang="en-US" dirty="0" smtClean="0"/>
              <a:t>C++</a:t>
            </a:r>
            <a:r>
              <a:rPr lang="hu-HU" dirty="0" smtClean="0"/>
              <a:t> oldalon is</a:t>
            </a:r>
          </a:p>
          <a:p>
            <a:r>
              <a:rPr lang="hu-HU" dirty="0" smtClean="0"/>
              <a:t>Update-ben állítsuk be</a:t>
            </a:r>
          </a:p>
          <a:p>
            <a:pPr lvl="1"/>
            <a:r>
              <a:rPr lang="hu-HU" dirty="0" smtClean="0"/>
              <a:t>konstans értékre jó egyelőre</a:t>
            </a:r>
          </a:p>
          <a:p>
            <a:pPr lvl="1"/>
            <a:r>
              <a:rPr lang="hu-HU" dirty="0" smtClean="0"/>
              <a:t>irányfény lesz még csak</a:t>
            </a:r>
          </a:p>
          <a:p>
            <a:pPr marL="914400" lvl="2" indent="0">
              <a:buNone/>
            </a:pPr>
            <a:r>
              <a:rPr lang="hu-HU" sz="2800" dirty="0">
                <a:solidFill>
                  <a:srgbClr val="000000"/>
                </a:solidFill>
                <a:latin typeface="Consolas" panose="020B0609020204030204" pitchFamily="49" charset="0"/>
              </a:rPr>
              <a:t>lightPos</a:t>
            </a:r>
            <a:r>
              <a:rPr lang="hu-HU" sz="2800" dirty="0"/>
              <a:t> </a:t>
            </a:r>
            <a:r>
              <a:rPr lang="en-US" sz="2800" dirty="0"/>
              <a:t>= float4(</a:t>
            </a:r>
            <a:r>
              <a:rPr lang="en-US" sz="2800" dirty="0" err="1"/>
              <a:t>lightDir</a:t>
            </a:r>
            <a:r>
              <a:rPr lang="en-US" sz="2800" dirty="0"/>
              <a:t>, 0)</a:t>
            </a:r>
          </a:p>
          <a:p>
            <a:pPr marL="914400" lvl="2" indent="0">
              <a:buNone/>
            </a:pP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sz="2800" dirty="0"/>
              <a:t> = float4(r, g, b, 0)</a:t>
            </a:r>
          </a:p>
        </p:txBody>
      </p:sp>
    </p:spTree>
    <p:extLst>
      <p:ext uri="{BB962C8B-B14F-4D97-AF65-F5344CB8AC3E}">
        <p14:creationId xmlns:p14="http://schemas.microsoft.com/office/powerpoint/2010/main" val="1912670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DiffusePS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normal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normalize(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txt.Sample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sampl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vso.texCoord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</a:p>
          <a:p>
            <a:pPr marL="0" indent="0">
              <a:buNone/>
            </a:pP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saturate(dot(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lightPos.xyz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lightPowerDensity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2759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Lil</a:t>
            </a:r>
            <a:r>
              <a:rPr lang="hu-HU" dirty="0" smtClean="0"/>
              <a:t>ás</a:t>
            </a:r>
            <a:r>
              <a:rPr lang="en-US" dirty="0" smtClean="0"/>
              <a:t> f</a:t>
            </a:r>
            <a:r>
              <a:rPr lang="hu-HU" dirty="0" smtClean="0"/>
              <a:t>ényben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348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="" xmlns:a16="http://schemas.microsoft.com/office/drawing/2014/main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plusz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kamerainfo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CBben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normálvektor transzformálása VSben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>
                <a:solidFill>
                  <a:schemeClr val="bg1">
                    <a:lumMod val="75000"/>
                  </a:schemeClr>
                </a:solidFill>
              </a:rPr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689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MaxBlinn</a:t>
            </a:r>
            <a:r>
              <a:rPr lang="hu-HU" sz="4000" dirty="0" smtClean="0"/>
              <a:t>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cameraPos.xyz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vso.worldPos.xyz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lightPos.xyz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halfWay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lightDir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normal = normalize(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2400" dirty="0" err="1" smtClean="0">
                <a:solidFill>
                  <a:srgbClr val="00B050"/>
                </a:solidFill>
                <a:latin typeface="Consolas" panose="020B0609020204030204" pitchFamily="49" charset="0"/>
              </a:rPr>
              <a:t>megfelel</a:t>
            </a:r>
            <a:r>
              <a:rPr lang="hu-HU" sz="2400" dirty="0" smtClean="0">
                <a:solidFill>
                  <a:srgbClr val="00B050"/>
                </a:solidFill>
                <a:latin typeface="Consolas" panose="020B0609020204030204" pitchFamily="49" charset="0"/>
              </a:rPr>
              <a:t>ő helyre</a:t>
            </a:r>
            <a:endParaRPr lang="en-US" sz="2400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en-US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(4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4, 4, 4) * pow(saturate(dot(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halfWay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normal)), 15)</a:t>
            </a:r>
          </a:p>
          <a:p>
            <a:pPr marL="0" indent="0">
              <a:buNone/>
            </a:pP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3426153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Sima</a:t>
            </a:r>
            <a:r>
              <a:rPr lang="en-US" dirty="0" smtClean="0"/>
              <a:t> </a:t>
            </a:r>
            <a:r>
              <a:rPr lang="en-US" dirty="0" err="1" smtClean="0"/>
              <a:t>Phong-Blinn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669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Ott is van csillanás, ahova nem is juthat fény...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542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</a:t>
            </a:r>
            <a:r>
              <a:rPr lang="hu-HU" dirty="0" smtClean="0"/>
              <a:t>í</a:t>
            </a:r>
            <a:r>
              <a:rPr lang="en-US" dirty="0" smtClean="0"/>
              <a:t>t</a:t>
            </a:r>
            <a:r>
              <a:rPr lang="hu-HU" dirty="0" smtClean="0"/>
              <a:t>ás?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6608"/>
            <a:ext cx="9144000" cy="49513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9200" y="1066800"/>
            <a:ext cx="7772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</a:rPr>
              <a:t>if (dot(</a:t>
            </a:r>
            <a:r>
              <a:rPr lang="en-US" sz="2800" dirty="0" err="1">
                <a:latin typeface="Consolas" panose="020B0609020204030204" pitchFamily="49" charset="0"/>
              </a:rPr>
              <a:t>vso.normal</a:t>
            </a:r>
            <a:r>
              <a:rPr lang="en-US" sz="2800" dirty="0">
                <a:latin typeface="Consolas" panose="020B0609020204030204" pitchFamily="49" charset="0"/>
              </a:rPr>
              <a:t>, </a:t>
            </a:r>
            <a:r>
              <a:rPr lang="en-US" sz="2800" dirty="0" err="1">
                <a:latin typeface="Consolas" panose="020B0609020204030204" pitchFamily="49" charset="0"/>
              </a:rPr>
              <a:t>lightPos.xyz</a:t>
            </a:r>
            <a:r>
              <a:rPr lang="en-US" sz="2800" dirty="0">
                <a:latin typeface="Consolas" panose="020B0609020204030204" pitchFamily="49" charset="0"/>
              </a:rPr>
              <a:t>) &lt; 0</a:t>
            </a:r>
            <a:r>
              <a:rPr lang="en-US" sz="2800" dirty="0" smtClean="0">
                <a:latin typeface="Consolas" panose="020B0609020204030204" pitchFamily="49" charset="0"/>
              </a:rPr>
              <a:t>)</a:t>
            </a:r>
            <a:endParaRPr lang="en-US" sz="2800" dirty="0">
              <a:latin typeface="Consolas" panose="020B0609020204030204" pitchFamily="49" charset="0"/>
            </a:endParaRPr>
          </a:p>
          <a:p>
            <a:r>
              <a:rPr lang="hu-HU" sz="2800" dirty="0" smtClean="0">
                <a:latin typeface="Consolas" panose="020B0609020204030204" pitchFamily="49" charset="0"/>
              </a:rPr>
              <a:t>  </a:t>
            </a:r>
            <a:r>
              <a:rPr lang="en-US" sz="2800" dirty="0" smtClean="0">
                <a:latin typeface="Consolas" panose="020B0609020204030204" pitchFamily="49" charset="0"/>
              </a:rPr>
              <a:t>return </a:t>
            </a:r>
            <a:r>
              <a:rPr lang="en-US" sz="2800" dirty="0">
                <a:latin typeface="Consolas" panose="020B0609020204030204" pitchFamily="49" charset="0"/>
              </a:rPr>
              <a:t>0;</a:t>
            </a:r>
          </a:p>
        </p:txBody>
      </p:sp>
    </p:spTree>
    <p:extLst>
      <p:ext uri="{BB962C8B-B14F-4D97-AF65-F5344CB8AC3E}">
        <p14:creationId xmlns:p14="http://schemas.microsoft.com/office/powerpoint/2010/main" val="3035703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Maximum Blinn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sz="2800" dirty="0"/>
              <a:t>float </a:t>
            </a:r>
            <a:r>
              <a:rPr lang="en-US" sz="2800" dirty="0" err="1"/>
              <a:t>cosa</a:t>
            </a:r>
            <a:r>
              <a:rPr lang="en-US" sz="2800" dirty="0"/>
              <a:t> = saturate(dot(</a:t>
            </a:r>
            <a:r>
              <a:rPr lang="en-US" sz="2800" dirty="0" err="1"/>
              <a:t>vso.normal</a:t>
            </a:r>
            <a:r>
              <a:rPr lang="en-US" sz="2800" dirty="0"/>
              <a:t>, </a:t>
            </a:r>
            <a:r>
              <a:rPr lang="en-US" sz="2800" dirty="0" err="1"/>
              <a:t>lightDir</a:t>
            </a:r>
            <a:r>
              <a:rPr lang="en-US" sz="2800" dirty="0"/>
              <a:t>));</a:t>
            </a:r>
          </a:p>
          <a:p>
            <a:r>
              <a:rPr lang="en-US" sz="2800" dirty="0"/>
              <a:t>float </a:t>
            </a:r>
            <a:r>
              <a:rPr lang="en-US" sz="2800" dirty="0" err="1"/>
              <a:t>cosb</a:t>
            </a:r>
            <a:r>
              <a:rPr lang="en-US" sz="2800" dirty="0"/>
              <a:t> = saturate(dot(</a:t>
            </a:r>
            <a:r>
              <a:rPr lang="en-US" sz="2800" dirty="0" err="1"/>
              <a:t>vso.normal</a:t>
            </a:r>
            <a:r>
              <a:rPr lang="en-US" sz="2800" dirty="0"/>
              <a:t>, </a:t>
            </a:r>
            <a:r>
              <a:rPr lang="en-US" sz="2800" dirty="0" err="1"/>
              <a:t>viewDir</a:t>
            </a:r>
            <a:r>
              <a:rPr lang="en-US" sz="2800" dirty="0"/>
              <a:t>));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// </a:t>
            </a:r>
            <a:r>
              <a:rPr lang="en-US" sz="2800" dirty="0" err="1" smtClean="0"/>
              <a:t>spekul</a:t>
            </a:r>
            <a:r>
              <a:rPr lang="hu-HU" sz="2800" dirty="0" smtClean="0"/>
              <a:t>áris taghoz</a:t>
            </a:r>
            <a:endParaRPr lang="en-US" sz="2800" dirty="0"/>
          </a:p>
          <a:p>
            <a:r>
              <a:rPr lang="en-US" sz="2800" dirty="0"/>
              <a:t>* </a:t>
            </a:r>
            <a:r>
              <a:rPr lang="en-US" sz="2800" dirty="0" err="1"/>
              <a:t>cosa</a:t>
            </a:r>
            <a:r>
              <a:rPr lang="en-US" sz="2800" dirty="0"/>
              <a:t> / max(</a:t>
            </a:r>
            <a:r>
              <a:rPr lang="en-US" sz="2800" dirty="0" err="1"/>
              <a:t>cosb</a:t>
            </a:r>
            <a:r>
              <a:rPr lang="en-US" sz="2800" dirty="0"/>
              <a:t>, </a:t>
            </a:r>
            <a:r>
              <a:rPr lang="en-US" sz="2800" dirty="0" err="1"/>
              <a:t>cosa</a:t>
            </a:r>
            <a:r>
              <a:rPr lang="en-US" sz="2800" dirty="0"/>
              <a:t>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549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Új elemek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nincs, a meglevőt használjuk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1328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Fizikailag plauzibilis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52600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4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="" xmlns:a16="http://schemas.microsoft.com/office/drawing/2014/main" id="{6656AE22-C593-43CD-BEF3-6FFD0E284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plusz</a:t>
            </a:r>
            <a:r>
              <a:rPr lang="en-US" dirty="0" smtClean="0"/>
              <a:t> </a:t>
            </a:r>
            <a:r>
              <a:rPr lang="en-US" dirty="0" err="1" smtClean="0"/>
              <a:t>kamerainfo</a:t>
            </a:r>
            <a:r>
              <a:rPr lang="en-US" dirty="0" smtClean="0"/>
              <a:t> </a:t>
            </a:r>
            <a:r>
              <a:rPr lang="en-US" dirty="0" err="1" smtClean="0"/>
              <a:t>CBben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normálvektor transzformálása VSben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env map olvasása PSben</a:t>
            </a:r>
          </a:p>
          <a:p>
            <a:pPr marL="514350" indent="-514350">
              <a:buFont typeface="+mj-lt"/>
              <a:buAutoNum type="arabicPeriod"/>
            </a:pPr>
            <a:endParaRPr lang="hu-HU" dirty="0" smtClean="0"/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fényirány, teljesítménysűrűség CBben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diffúz felületmodell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smtClean="0"/>
              <a:t>max-Blinn felületmodell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85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/>
              <a:t>TrafoVS.hlsl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hu-HU" dirty="0" smtClean="0"/>
              <a:t>új kimentek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normal : NORMAL;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: WORLD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err="1"/>
              <a:t>perObject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float4x4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modelMatInverse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 err="1"/>
              <a:t>perframe</a:t>
            </a:r>
            <a:endParaRPr lang="hu-HU" dirty="0"/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cameraPos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  <a:p>
            <a:r>
              <a:rPr lang="en-US" dirty="0" err="1"/>
              <a:t>kimenetek</a:t>
            </a:r>
            <a:r>
              <a:rPr lang="en-US" dirty="0"/>
              <a:t> be</a:t>
            </a:r>
            <a:r>
              <a:rPr lang="hu-HU" dirty="0"/>
              <a:t>állítása a shaderben</a:t>
            </a:r>
          </a:p>
        </p:txBody>
      </p:sp>
    </p:spTree>
    <p:extLst>
      <p:ext uri="{BB962C8B-B14F-4D97-AF65-F5344CB8AC3E}">
        <p14:creationId xmlns:p14="http://schemas.microsoft.com/office/powerpoint/2010/main" val="2655091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000" dirty="0" smtClean="0"/>
              <a:t>EnvMapPS</a:t>
            </a:r>
            <a:r>
              <a:rPr lang="en-US" sz="4000" dirty="0" smtClean="0"/>
              <a:t>.</a:t>
            </a:r>
            <a:r>
              <a:rPr lang="en-US" sz="4000" dirty="0" err="1" smtClean="0"/>
              <a:t>hlsl</a:t>
            </a:r>
            <a:endParaRPr lang="hu-HU" sz="4000" dirty="0"/>
          </a:p>
        </p:txBody>
      </p:sp>
      <p:sp>
        <p:nvSpPr>
          <p:cNvPr id="3" name="Szöveg helye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hu-HU" dirty="0" smtClean="0"/>
              <a:t>env cube mint a háttérnél</a:t>
            </a:r>
          </a:p>
          <a:p>
            <a:r>
              <a:rPr lang="hu-HU" dirty="0" smtClean="0"/>
              <a:t>perFrameCb ide is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normalize(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cameraPos.xyz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worldPos.xyz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env.Sample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sampl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hu-HU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hu-HU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hu-HU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reflect(-</a:t>
            </a:r>
            <a:r>
              <a:rPr lang="en-US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viewDir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vso.normal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0314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com_ptr</a:t>
            </a:r>
            <a:r>
              <a:rPr lang="en-US" sz="2800" dirty="0"/>
              <a:t>&lt;ID3DBlob&gt; </a:t>
            </a:r>
            <a:r>
              <a:rPr lang="en-US" sz="2800" dirty="0" err="1"/>
              <a:t>pixelShader</a:t>
            </a:r>
            <a:r>
              <a:rPr lang="en-US" sz="2800" dirty="0"/>
              <a:t> = Egg::</a:t>
            </a:r>
            <a:r>
              <a:rPr lang="en-US" sz="2800" dirty="0" err="1"/>
              <a:t>Shader</a:t>
            </a:r>
            <a:r>
              <a:rPr lang="en-US" sz="2800" dirty="0"/>
              <a:t>::</a:t>
            </a:r>
            <a:r>
              <a:rPr lang="en-US" sz="2800" dirty="0" err="1"/>
              <a:t>LoadCso</a:t>
            </a:r>
            <a:r>
              <a:rPr lang="en-US" sz="2800" dirty="0"/>
              <a:t>("</a:t>
            </a:r>
            <a:r>
              <a:rPr lang="en-US" sz="2800" dirty="0" err="1"/>
              <a:t>Shaders</a:t>
            </a:r>
            <a:r>
              <a:rPr lang="en-US" sz="2800" dirty="0"/>
              <a:t>/</a:t>
            </a:r>
            <a:r>
              <a:rPr lang="en-US" sz="2800" dirty="0" err="1"/>
              <a:t>EnvMapPS.cso</a:t>
            </a:r>
            <a:r>
              <a:rPr lang="en-US" sz="2800" dirty="0"/>
              <a:t>");</a:t>
            </a: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sz="4000" dirty="0"/>
              <a:t>ggl005App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1507199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>
          <a:xfrm>
            <a:off x="115186" y="914400"/>
            <a:ext cx="8839200" cy="5791200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minden</a:t>
            </a:r>
            <a:r>
              <a:rPr lang="en-US" sz="2400" dirty="0" smtClean="0"/>
              <a:t> </a:t>
            </a:r>
            <a:r>
              <a:rPr lang="en-US" sz="2400" dirty="0" err="1" smtClean="0"/>
              <a:t>legyen</a:t>
            </a:r>
            <a:r>
              <a:rPr lang="en-US" sz="2400" dirty="0" smtClean="0"/>
              <a:t> </a:t>
            </a:r>
            <a:r>
              <a:rPr lang="hu-HU" sz="2400" dirty="0" smtClean="0"/>
              <a:t>összhangban a HLSL kóddal</a:t>
            </a:r>
            <a:endParaRPr lang="en-US" sz="2400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en-US" sz="4000" dirty="0" err="1"/>
              <a:t>ConstantBufferTypes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2376331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sz="quarter" idx="13"/>
          </p:nvPr>
        </p:nvSpPr>
        <p:spPr>
          <a:xfrm>
            <a:off x="115186" y="914400"/>
            <a:ext cx="8839200" cy="5791200"/>
          </a:xfrm>
        </p:spPr>
        <p:txBody>
          <a:bodyPr>
            <a:normAutofit/>
          </a:bodyPr>
          <a:lstStyle/>
          <a:p>
            <a:r>
              <a:rPr lang="hu-HU" sz="2400" dirty="0" smtClean="0"/>
              <a:t>modellmátrix inverz beállítása</a:t>
            </a:r>
          </a:p>
          <a:p>
            <a:r>
              <a:rPr lang="hu-HU" sz="2400" dirty="0" smtClean="0"/>
              <a:t>kamerapozíció </a:t>
            </a:r>
            <a:r>
              <a:rPr lang="hu-HU" sz="2400" dirty="0" smtClean="0"/>
              <a:t>beállítása</a:t>
            </a:r>
            <a:endParaRPr lang="en-US" sz="2400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13397F04-F22D-49B7-9111-3E764FC1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76200"/>
            <a:ext cx="8839200" cy="685800"/>
          </a:xfrm>
        </p:spPr>
        <p:txBody>
          <a:bodyPr/>
          <a:lstStyle/>
          <a:p>
            <a:r>
              <a:rPr lang="hu-HU" sz="4000" dirty="0" smtClean="0"/>
              <a:t>ggl006App::Update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3396904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</a:t>
            </a:r>
            <a:r>
              <a:rPr lang="hu-HU" dirty="0" smtClean="0"/>
              <a:t>ükröz, kameramozgásra változik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1881799"/>
            <a:ext cx="9144000" cy="495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69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7290</TotalTime>
  <Words>358</Words>
  <Application>Microsoft Office PowerPoint</Application>
  <PresentationFormat>On-screen Show (4:3)</PresentationFormat>
  <Paragraphs>105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Consolas</vt:lpstr>
      <vt:lpstr>Courier New</vt:lpstr>
      <vt:lpstr>Office-téma</vt:lpstr>
      <vt:lpstr>GraphGame ggl006-Shading</vt:lpstr>
      <vt:lpstr>Új elemek</vt:lpstr>
      <vt:lpstr>Roadmap</vt:lpstr>
      <vt:lpstr>TrafoVS.hlsl</vt:lpstr>
      <vt:lpstr>EnvMapPS.hlsl</vt:lpstr>
      <vt:lpstr>ggl005App</vt:lpstr>
      <vt:lpstr>ConstantBufferTypes</vt:lpstr>
      <vt:lpstr>ggl006App::Update</vt:lpstr>
      <vt:lpstr>Tükröz, kameramozgásra változik</vt:lpstr>
      <vt:lpstr>Roadmap</vt:lpstr>
      <vt:lpstr>PerFrameCb-be</vt:lpstr>
      <vt:lpstr>DiffusePS.hlsl</vt:lpstr>
      <vt:lpstr>Lilás fényben</vt:lpstr>
      <vt:lpstr>Roadmap</vt:lpstr>
      <vt:lpstr>MaxBlinnPS.hlsl</vt:lpstr>
      <vt:lpstr>Sima Phong-Blinn</vt:lpstr>
      <vt:lpstr>Ott is van csillanás, ahova nem is juthat fény...</vt:lpstr>
      <vt:lpstr>Javítás? </vt:lpstr>
      <vt:lpstr>Maximum Blinn</vt:lpstr>
      <vt:lpstr>Fizikailag plauzibilis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Direct3D11 KickStart</dc:title>
  <dc:creator>Laci</dc:creator>
  <cp:lastModifiedBy>László Szécsi</cp:lastModifiedBy>
  <cp:revision>844</cp:revision>
  <dcterms:created xsi:type="dcterms:W3CDTF">2011-02-09T17:24:52Z</dcterms:created>
  <dcterms:modified xsi:type="dcterms:W3CDTF">2020-10-06T20:18:00Z</dcterms:modified>
</cp:coreProperties>
</file>

<file path=docProps/thumbnail.jpeg>
</file>